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84" r:id="rId3"/>
    <p:sldId id="287" r:id="rId4"/>
    <p:sldId id="286" r:id="rId5"/>
    <p:sldId id="288" r:id="rId6"/>
    <p:sldId id="289" r:id="rId7"/>
    <p:sldId id="290" r:id="rId8"/>
    <p:sldId id="291" r:id="rId9"/>
    <p:sldId id="292" r:id="rId10"/>
    <p:sldId id="278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3" autoAdjust="0"/>
    <p:restoredTop sz="94687" autoAdjust="0"/>
  </p:normalViewPr>
  <p:slideViewPr>
    <p:cSldViewPr snapToObjects="1">
      <p:cViewPr varScale="1">
        <p:scale>
          <a:sx n="95" d="100"/>
          <a:sy n="95" d="100"/>
        </p:scale>
        <p:origin x="-145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40117-22C2-7F46-8655-6B1E6781FB49}" type="datetimeFigureOut">
              <a:rPr lang="en-US" smtClean="0"/>
              <a:pPr/>
              <a:t>3/28/11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27B8F-B33E-434C-A10F-11F598BF20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52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8293100" y="5803900"/>
            <a:ext cx="366713" cy="67786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4400">
                <a:solidFill>
                  <a:schemeClr val="accent1"/>
                </a:solidFill>
                <a:latin typeface="Wingdings" pitchFamily="2" charset="2"/>
                <a:cs typeface="+mn-cs"/>
              </a:rPr>
              <a:t>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40E91-8044-48BA-BF9C-F2BC71D6202B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E07D9-7082-4770-8B7A-8D024A19593F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5BC5E-1587-4163-BF51-A93AB23A4A9F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904A5-89C8-4641-9EC4-5BA3C13B9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514411F-7C57-4B50-831C-E806C9C2B37E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D2766-527C-4E42-A713-16B3A6066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CFB893A-370B-4E12-B818-050EDDD93F31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BFEF6-CC00-4B25-8398-AC9A6A09A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874200D-AB7B-4891-B9A7-F239ED2F58F9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51CCF0-099C-4A1E-BEF2-C1C904616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A1B5E-5EC4-42F8-BF7A-6B7CA15628EE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829E3-DE62-433E-B6C2-C1CBE8B3D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75F9F-715C-4237-B702-B56D14A3524B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C4E94-F86A-4B8C-9B45-B29838B4A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5DBF8-E94F-4608-AD5F-42ED5797123C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82756-D50E-4253-B7C3-CD193F7508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EC69E-B230-49F8-BD70-51A2FEBFAAD3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85379-AD26-4F9E-BC6E-AE5FDF555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/>
          <p:nvPr/>
        </p:nvSpPr>
        <p:spPr>
          <a:xfrm>
            <a:off x="8293100" y="5803900"/>
            <a:ext cx="366713" cy="67786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4400">
                <a:solidFill>
                  <a:schemeClr val="accent1"/>
                </a:solidFill>
                <a:latin typeface="Wingdings" pitchFamily="2" charset="2"/>
                <a:cs typeface="+mn-cs"/>
              </a:rPr>
              <a:t>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/>
          <a:lstStyle>
            <a:lvl1pPr marL="0" indent="0" algn="r"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C019B4A-656A-49D9-A47A-976477E1CE02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14462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103ADA1-F70C-4653-B8CE-D35BC0D33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F4BEA-EF25-4438-B909-9690C33C3DDD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638D8-F62C-43C8-8D23-8E5F3250EB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95D6B-FD28-47C5-8A38-9DA570F66117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22FBD-9621-4A25-A17F-F467A3D1E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B89AE-7231-4B59-A1A1-0A331884480E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054E-4E0B-47D9-9EF0-328F382EF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E9877-0C0C-4A3E-9238-6AECC18DC2DF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D6E5F-7BB2-4B33-83DA-8DB08738CC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8BDB1-4572-4292-A64D-2C1BFCAC1058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133A5-D96E-4CEB-AF45-C14895622D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1979C-D6DB-490B-9E80-3FB700BF056A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C12D4-2517-4434-AE05-09DCB1CC7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444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39775" y="2770188"/>
            <a:ext cx="7662863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C9BB04-A092-4DEE-9402-28E0555AFE9F}" type="datetimeFigureOut">
              <a:rPr lang="en-US"/>
              <a:pPr>
                <a:defRPr/>
              </a:pPr>
              <a:t>3/28/11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86383DF-CA8E-4A58-B0D6-CDEBA0564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9" r:id="rId2"/>
    <p:sldLayoutId id="2147483778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9" r:id="rId10"/>
    <p:sldLayoutId id="2147483780" r:id="rId11"/>
    <p:sldLayoutId id="2147483781" r:id="rId12"/>
    <p:sldLayoutId id="2147483782" r:id="rId13"/>
    <p:sldLayoutId id="2147483776" r:id="rId14"/>
    <p:sldLayoutId id="2147483783" r:id="rId15"/>
    <p:sldLayoutId id="214748378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bg1"/>
          </a:solidFill>
          <a:latin typeface="Calisto MT" pitchFamily="18" charset="0"/>
        </a:defRPr>
      </a:lvl9pPr>
    </p:titleStyle>
    <p:bodyStyle>
      <a:lvl1pPr marL="342900" indent="-3429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336550" algn="l" rtl="0" eaLnBrk="0" fontAlgn="base" hangingPunct="0">
        <a:spcBef>
          <a:spcPts val="600"/>
        </a:spcBef>
        <a:spcAft>
          <a:spcPct val="0"/>
        </a:spcAft>
        <a:buClr>
          <a:srgbClr val="C1F944"/>
        </a:buClr>
        <a:buSzPct val="90000"/>
        <a:buFont typeface="Wingdings" pitchFamily="2" charset="2"/>
        <a:buChar char="S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0350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S"/>
        <a:defRPr sz="2400" kern="1200">
          <a:solidFill>
            <a:srgbClr val="595959"/>
          </a:solidFill>
          <a:latin typeface="+mn-lt"/>
          <a:ea typeface="+mn-ea"/>
          <a:cs typeface="+mn-cs"/>
        </a:defRPr>
      </a:lvl3pPr>
      <a:lvl4pPr marL="1371600" indent="-336550" algn="l" rtl="0" eaLnBrk="0" fontAlgn="base" hangingPunct="0">
        <a:spcBef>
          <a:spcPts val="600"/>
        </a:spcBef>
        <a:spcAft>
          <a:spcPct val="0"/>
        </a:spcAft>
        <a:buClr>
          <a:srgbClr val="C1F944"/>
        </a:buClr>
        <a:buSzPct val="90000"/>
        <a:buFont typeface="Wingdings" pitchFamily="2" charset="2"/>
        <a:buChar char="S"/>
        <a:defRPr sz="2000" kern="1200">
          <a:solidFill>
            <a:srgbClr val="595959"/>
          </a:solidFill>
          <a:latin typeface="+mn-lt"/>
          <a:ea typeface="+mn-ea"/>
          <a:cs typeface="+mn-cs"/>
        </a:defRPr>
      </a:lvl4pPr>
      <a:lvl5pPr marL="1720850" indent="-3492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Wingdings" pitchFamily="2" charset="2"/>
        <a:buChar char="S"/>
        <a:defRPr sz="20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>
          <a:xfrm>
            <a:off x="457200" y="620689"/>
            <a:ext cx="8228013" cy="1872208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FFFF00"/>
                </a:solidFill>
              </a:rPr>
              <a:t>Biomedical HIV Prevention </a:t>
            </a:r>
            <a:r>
              <a:rPr lang="en-US" sz="3200" dirty="0" smtClean="0">
                <a:solidFill>
                  <a:srgbClr val="FFFF00"/>
                </a:solidFill>
              </a:rPr>
              <a:t>strategies</a:t>
            </a:r>
            <a:r>
              <a:rPr lang="en-GB" sz="3200" b="1" dirty="0" smtClean="0">
                <a:solidFill>
                  <a:srgbClr val="59AAF2"/>
                </a:solidFill>
              </a:rPr>
              <a:t/>
            </a:r>
            <a:br>
              <a:rPr lang="en-GB" sz="3200" b="1" dirty="0" smtClean="0">
                <a:solidFill>
                  <a:srgbClr val="59AAF2"/>
                </a:solidFill>
              </a:rPr>
            </a:br>
            <a:endParaRPr lang="en-US" sz="32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924944"/>
            <a:ext cx="8228013" cy="2564805"/>
          </a:xfrm>
        </p:spPr>
        <p:txBody>
          <a:bodyPr wrap="square" rtlCol="0" anchor="b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 err="1" smtClean="0">
                <a:latin typeface="+mn-lt"/>
                <a:cs typeface="Arial"/>
              </a:rPr>
              <a:t>Wim</a:t>
            </a:r>
            <a:r>
              <a:rPr lang="en-US" sz="2000" dirty="0" smtClean="0">
                <a:latin typeface="+mn-lt"/>
                <a:cs typeface="Arial"/>
              </a:rPr>
              <a:t> </a:t>
            </a:r>
            <a:r>
              <a:rPr lang="en-US" sz="2000" dirty="0" err="1" smtClean="0">
                <a:latin typeface="+mn-lt"/>
                <a:cs typeface="Arial"/>
              </a:rPr>
              <a:t>Vandevelde</a:t>
            </a:r>
            <a:endParaRPr lang="en-US" sz="2000" dirty="0" smtClean="0">
              <a:latin typeface="+mn-lt"/>
              <a:cs typeface="Arial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latin typeface="+mn-lt"/>
                <a:cs typeface="Arial"/>
              </a:rPr>
              <a:t>European AIDS Treatment Group (EATG)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pt-PT" sz="2000" dirty="0" err="1" smtClean="0">
                <a:latin typeface="+mn-lt"/>
                <a:cs typeface="Arial"/>
              </a:rPr>
              <a:t>European</a:t>
            </a:r>
            <a:r>
              <a:rPr lang="pt-PT" sz="2000" dirty="0" smtClean="0">
                <a:latin typeface="+mn-lt"/>
                <a:cs typeface="Arial"/>
              </a:rPr>
              <a:t> </a:t>
            </a:r>
            <a:r>
              <a:rPr lang="pt-PT" sz="2000" dirty="0" err="1" smtClean="0">
                <a:latin typeface="+mn-lt"/>
                <a:cs typeface="Arial"/>
              </a:rPr>
              <a:t>Community</a:t>
            </a:r>
            <a:r>
              <a:rPr lang="pt-PT" sz="2000" dirty="0" smtClean="0">
                <a:latin typeface="+mn-lt"/>
                <a:cs typeface="Arial"/>
              </a:rPr>
              <a:t> </a:t>
            </a:r>
            <a:r>
              <a:rPr lang="pt-PT" sz="2000" dirty="0" err="1" smtClean="0">
                <a:latin typeface="+mn-lt"/>
                <a:cs typeface="Arial"/>
              </a:rPr>
              <a:t>Advisory</a:t>
            </a:r>
            <a:r>
              <a:rPr lang="pt-PT" sz="2000" dirty="0" smtClean="0">
                <a:latin typeface="+mn-lt"/>
                <a:cs typeface="Arial"/>
              </a:rPr>
              <a:t> </a:t>
            </a:r>
            <a:r>
              <a:rPr lang="pt-PT" sz="2000" dirty="0" err="1" smtClean="0">
                <a:latin typeface="+mn-lt"/>
                <a:cs typeface="Arial"/>
              </a:rPr>
              <a:t>Board</a:t>
            </a:r>
            <a:r>
              <a:rPr lang="pt-PT" sz="2000" dirty="0" smtClean="0">
                <a:latin typeface="+mn-lt"/>
                <a:cs typeface="Arial"/>
              </a:rPr>
              <a:t> (ECAB)</a:t>
            </a:r>
            <a:endParaRPr lang="en-US" sz="2000" dirty="0" smtClean="0">
              <a:latin typeface="+mn-lt"/>
              <a:cs typeface="Arial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Conference on HIV Infection among Hidden Groups (MSM and CSW)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IHMT/UNL, March 28</a:t>
            </a:r>
            <a:r>
              <a:rPr lang="en-US" sz="2000" baseline="30000" dirty="0" smtClean="0">
                <a:solidFill>
                  <a:srgbClr val="FFFF00"/>
                </a:solidFill>
              </a:rPr>
              <a:t>th</a:t>
            </a:r>
            <a:r>
              <a:rPr lang="en-US" sz="2000" dirty="0" smtClean="0">
                <a:solidFill>
                  <a:srgbClr val="FFFF00"/>
                </a:solidFill>
              </a:rPr>
              <a:t> 2011, </a:t>
            </a:r>
            <a:r>
              <a:rPr lang="en-US" sz="2000" dirty="0" err="1" smtClean="0">
                <a:solidFill>
                  <a:srgbClr val="FFFF00"/>
                </a:solidFill>
              </a:rPr>
              <a:t>Lisboa</a:t>
            </a:r>
            <a:r>
              <a:rPr lang="en-US" sz="2000" dirty="0" smtClean="0">
                <a:solidFill>
                  <a:srgbClr val="FFFF00"/>
                </a:solidFill>
              </a:rPr>
              <a:t> 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10244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Acknowledgements</a:t>
            </a:r>
            <a:endParaRPr lang="fr-FR" dirty="0" smtClean="0">
              <a:latin typeface="Arial" charset="0"/>
              <a:cs typeface="Arial" charset="0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Mary </a:t>
            </a:r>
            <a:r>
              <a:rPr lang="en-US" sz="2000" dirty="0">
                <a:solidFill>
                  <a:schemeClr val="tx1"/>
                </a:solidFill>
                <a:latin typeface="Calibri"/>
                <a:cs typeface="Calibri"/>
              </a:rPr>
              <a:t>Jane </a:t>
            </a:r>
            <a:r>
              <a:rPr lang="en-US" sz="2000" dirty="0" err="1">
                <a:solidFill>
                  <a:schemeClr val="tx1"/>
                </a:solidFill>
                <a:latin typeface="Calibri"/>
                <a:cs typeface="Calibri"/>
              </a:rPr>
              <a:t>Rotheram-Borus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, </a:t>
            </a:r>
            <a:r>
              <a:rPr lang="en-US" sz="2000" dirty="0">
                <a:solidFill>
                  <a:schemeClr val="tx1"/>
                </a:solidFill>
                <a:latin typeface="Calibri"/>
                <a:cs typeface="Calibri"/>
              </a:rPr>
              <a:t>Dallas </a:t>
            </a:r>
            <a:r>
              <a:rPr lang="en-US" sz="2000" dirty="0" err="1" smtClean="0">
                <a:solidFill>
                  <a:schemeClr val="tx1"/>
                </a:solidFill>
                <a:latin typeface="Calibri"/>
                <a:cs typeface="Calibri"/>
              </a:rPr>
              <a:t>Swendeman</a:t>
            </a:r>
            <a:r>
              <a:rPr lang="en-US" sz="200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(</a:t>
            </a:r>
            <a:r>
              <a:rPr lang="en-US" sz="2000" dirty="0" err="1" smtClean="0">
                <a:solidFill>
                  <a:schemeClr val="tx1"/>
                </a:solidFill>
                <a:latin typeface="Calibri"/>
                <a:cs typeface="Calibri"/>
              </a:rPr>
              <a:t>Semel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 Institute for Neuroscience and Human Behavior</a:t>
            </a:r>
            <a:r>
              <a:rPr lang="en-US" sz="2000" dirty="0">
                <a:solidFill>
                  <a:schemeClr val="tx1"/>
                </a:solidFill>
                <a:latin typeface="Calibri"/>
                <a:cs typeface="Calibri"/>
              </a:rPr>
              <a:t>, University of 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California)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Gary </a:t>
            </a:r>
            <a:r>
              <a:rPr lang="en-US" sz="2000" dirty="0" err="1" smtClean="0">
                <a:solidFill>
                  <a:schemeClr val="tx1"/>
                </a:solidFill>
                <a:latin typeface="Calibri"/>
                <a:cs typeface="Calibri"/>
              </a:rPr>
              <a:t>Chovnick</a:t>
            </a:r>
            <a:r>
              <a:rPr lang="en-US" sz="2000" baseline="30000" dirty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(Department </a:t>
            </a:r>
            <a:r>
              <a:rPr lang="en-US" sz="2000" dirty="0">
                <a:solidFill>
                  <a:schemeClr val="tx1"/>
                </a:solidFill>
                <a:latin typeface="Calibri"/>
                <a:cs typeface="Calibri"/>
              </a:rPr>
              <a:t>of Health Services, School of Public Health, University of 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California)</a:t>
            </a:r>
          </a:p>
          <a:p>
            <a:r>
              <a:rPr lang="en-US" sz="2000" dirty="0" err="1" smtClean="0">
                <a:solidFill>
                  <a:schemeClr val="tx1"/>
                </a:solidFill>
                <a:latin typeface="Calibri"/>
                <a:cs typeface="Calibri"/>
              </a:rPr>
              <a:t>Luís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Calibri"/>
                <a:cs typeface="Calibri"/>
              </a:rPr>
              <a:t>Mendão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 (EATG/GAT) </a:t>
            </a:r>
            <a:endParaRPr lang="en-US" sz="24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algn="ctr" eaLnBrk="1" hangingPunct="1">
              <a:buClr>
                <a:srgbClr val="3366FF"/>
              </a:buClr>
              <a:buNone/>
            </a:pPr>
            <a:r>
              <a:rPr lang="pt-PT" sz="2400" dirty="0" err="1" smtClean="0">
                <a:solidFill>
                  <a:schemeClr val="tx1"/>
                </a:solidFill>
                <a:latin typeface="Calibri"/>
                <a:cs typeface="Calibri"/>
              </a:rPr>
              <a:t>Thank</a:t>
            </a:r>
            <a:r>
              <a:rPr lang="pt-PT" sz="2400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pt-PT" sz="2400" dirty="0" err="1" smtClean="0">
                <a:solidFill>
                  <a:schemeClr val="tx1"/>
                </a:solidFill>
                <a:latin typeface="Calibri"/>
                <a:cs typeface="Calibri"/>
              </a:rPr>
              <a:t>You</a:t>
            </a:r>
            <a:r>
              <a:rPr lang="pt-PT" sz="2400" dirty="0" smtClean="0">
                <a:solidFill>
                  <a:schemeClr val="tx1"/>
                </a:solidFill>
                <a:latin typeface="Calibri"/>
                <a:cs typeface="Calibri"/>
              </a:rPr>
              <a:t>!</a:t>
            </a:r>
          </a:p>
          <a:p>
            <a:pPr algn="ctr" eaLnBrk="1" hangingPunct="1">
              <a:buClr>
                <a:srgbClr val="3366FF"/>
              </a:buClr>
              <a:buNone/>
            </a:pPr>
            <a:r>
              <a:rPr lang="pt-PT" sz="2400" dirty="0" err="1" smtClean="0">
                <a:solidFill>
                  <a:schemeClr val="tx1"/>
                </a:solidFill>
                <a:latin typeface="Calibri"/>
                <a:cs typeface="Calibri"/>
              </a:rPr>
              <a:t>wim@eatg.org</a:t>
            </a:r>
            <a:r>
              <a:rPr lang="pt-PT" sz="2400" dirty="0" smtClean="0">
                <a:solidFill>
                  <a:schemeClr val="tx1"/>
                </a:solidFill>
                <a:latin typeface="Calibri"/>
                <a:cs typeface="Calibri"/>
              </a:rPr>
              <a:t>         </a:t>
            </a:r>
            <a:r>
              <a:rPr lang="pt-PT" sz="2400" dirty="0" err="1" smtClean="0">
                <a:solidFill>
                  <a:schemeClr val="tx1"/>
                </a:solidFill>
                <a:latin typeface="Calibri"/>
                <a:cs typeface="Calibri"/>
              </a:rPr>
              <a:t>www.eatg.org</a:t>
            </a:r>
            <a:r>
              <a:rPr lang="pt-PT" sz="2400" dirty="0" smtClean="0">
                <a:solidFill>
                  <a:schemeClr val="tx1"/>
                </a:solidFill>
                <a:latin typeface="Calibri"/>
                <a:cs typeface="Calibri"/>
              </a:rPr>
              <a:t>     </a:t>
            </a:r>
          </a:p>
          <a:p>
            <a:pPr algn="ctr" eaLnBrk="1" hangingPunct="1">
              <a:buClr>
                <a:srgbClr val="3366FF"/>
              </a:buClr>
              <a:buNone/>
            </a:pPr>
            <a:endParaRPr lang="pt-PT" sz="2800" dirty="0" smtClean="0">
              <a:solidFill>
                <a:schemeClr val="tx1"/>
              </a:solidFill>
              <a:cs typeface="Arial" charset="0"/>
            </a:endParaRPr>
          </a:p>
          <a:p>
            <a:pPr algn="ctr" eaLnBrk="1" hangingPunct="1">
              <a:buClr>
                <a:srgbClr val="3366FF"/>
              </a:buClr>
              <a:buNone/>
            </a:pPr>
            <a:endParaRPr lang="en-US" sz="2800" dirty="0" smtClean="0">
              <a:solidFill>
                <a:schemeClr val="tx1"/>
              </a:solidFill>
              <a:cs typeface="Arial" charset="0"/>
            </a:endParaRPr>
          </a:p>
          <a:p>
            <a:pPr algn="ctr" eaLnBrk="1" hangingPunct="1">
              <a:buClr>
                <a:srgbClr val="3366FF"/>
              </a:buClr>
            </a:pPr>
            <a:endParaRPr lang="en-US" dirty="0" smtClean="0">
              <a:solidFill>
                <a:srgbClr val="3366FF"/>
              </a:solidFill>
              <a:cs typeface="Arial" charset="0"/>
            </a:endParaRPr>
          </a:p>
          <a:p>
            <a:pPr algn="ctr" eaLnBrk="1" hangingPunct="1">
              <a:buClr>
                <a:srgbClr val="3366FF"/>
              </a:buClr>
              <a:buFont typeface="Wingdings" pitchFamily="2" charset="2"/>
              <a:buNone/>
            </a:pPr>
            <a:endParaRPr lang="en-US" dirty="0" smtClean="0">
              <a:solidFill>
                <a:srgbClr val="3366FF"/>
              </a:solidFill>
              <a:latin typeface="Arial" charset="0"/>
              <a:cs typeface="Arial" charset="0"/>
            </a:endParaRPr>
          </a:p>
          <a:p>
            <a:pPr algn="ctr" eaLnBrk="1" hangingPunct="1">
              <a:buClr>
                <a:srgbClr val="3366FF"/>
              </a:buClr>
              <a:buFont typeface="Wingdings" pitchFamily="2" charset="2"/>
              <a:buNone/>
            </a:pPr>
            <a:endParaRPr lang="en-US" dirty="0" smtClean="0">
              <a:solidFill>
                <a:srgbClr val="3366FF"/>
              </a:solidFill>
              <a:latin typeface="Arial" charset="0"/>
              <a:cs typeface="Arial" charset="0"/>
            </a:endParaRPr>
          </a:p>
          <a:p>
            <a:pPr algn="ctr" eaLnBrk="1" hangingPunct="1">
              <a:buClr>
                <a:srgbClr val="3366FF"/>
              </a:buClr>
              <a:buFont typeface="Wingdings" pitchFamily="2" charset="2"/>
              <a:buNone/>
            </a:pPr>
            <a:endParaRPr lang="en-US" dirty="0" smtClean="0">
              <a:solidFill>
                <a:srgbClr val="3366FF"/>
              </a:solidFill>
              <a:latin typeface="Arial" charset="0"/>
              <a:cs typeface="Arial" charset="0"/>
            </a:endParaRPr>
          </a:p>
        </p:txBody>
      </p:sp>
      <p:pic>
        <p:nvPicPr>
          <p:cNvPr id="25604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EATG </a:t>
            </a:r>
            <a:r>
              <a:rPr lang="en-US" sz="4000" dirty="0" smtClean="0"/>
              <a:t>Mission</a:t>
            </a:r>
            <a:endParaRPr lang="en-US" sz="4000" dirty="0" smtClean="0">
              <a:cs typeface="Arial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3366FF"/>
              </a:buClr>
            </a:pPr>
            <a:r>
              <a:rPr lang="en-GB" sz="3200" dirty="0">
                <a:solidFill>
                  <a:srgbClr val="000000"/>
                </a:solidFill>
                <a:latin typeface="Calibri"/>
                <a:ea typeface="Calibri"/>
                <a:cs typeface="Tahoma"/>
              </a:rPr>
              <a:t>to achieve the fastest possible </a:t>
            </a:r>
            <a:r>
              <a:rPr lang="en-GB" sz="3200" u="sng" dirty="0">
                <a:solidFill>
                  <a:srgbClr val="000000"/>
                </a:solidFill>
                <a:latin typeface="Calibri"/>
                <a:ea typeface="Calibri"/>
                <a:cs typeface="Tahoma"/>
              </a:rPr>
              <a:t>access</a:t>
            </a:r>
            <a:r>
              <a:rPr lang="en-GB" sz="3200" dirty="0">
                <a:solidFill>
                  <a:srgbClr val="000000"/>
                </a:solidFill>
                <a:latin typeface="Calibri"/>
                <a:ea typeface="Calibri"/>
                <a:cs typeface="Tahoma"/>
              </a:rPr>
              <a:t> to state-of-the-art medical products, devices and diagnostic tests, which </a:t>
            </a:r>
            <a:r>
              <a:rPr lang="en-GB" sz="3200" u="sng" dirty="0">
                <a:solidFill>
                  <a:srgbClr val="000000"/>
                </a:solidFill>
                <a:latin typeface="Calibri"/>
                <a:ea typeface="Calibri"/>
                <a:cs typeface="Tahoma"/>
              </a:rPr>
              <a:t>prevent or treat HIV infection</a:t>
            </a:r>
            <a:r>
              <a:rPr lang="en-GB" sz="3200" dirty="0">
                <a:solidFill>
                  <a:srgbClr val="000000"/>
                </a:solidFill>
                <a:latin typeface="Calibri"/>
                <a:ea typeface="Calibri"/>
                <a:cs typeface="Tahoma"/>
              </a:rPr>
              <a:t>, or </a:t>
            </a:r>
            <a:r>
              <a:rPr lang="en-GB" sz="3200" u="sng" dirty="0">
                <a:solidFill>
                  <a:srgbClr val="000000"/>
                </a:solidFill>
                <a:latin typeface="Calibri"/>
                <a:ea typeface="Calibri"/>
                <a:cs typeface="Tahoma"/>
              </a:rPr>
              <a:t>improve the quality of life</a:t>
            </a:r>
            <a:r>
              <a:rPr lang="en-GB" sz="3200" dirty="0">
                <a:solidFill>
                  <a:srgbClr val="000000"/>
                </a:solidFill>
                <a:latin typeface="Calibri"/>
                <a:ea typeface="Calibri"/>
                <a:cs typeface="Tahoma"/>
              </a:rPr>
              <a:t> of people living with HIV. 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  <p:pic>
        <p:nvPicPr>
          <p:cNvPr id="11268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ECAB </a:t>
            </a:r>
            <a:r>
              <a:rPr lang="en-US" sz="4000" dirty="0"/>
              <a:t>o</a:t>
            </a:r>
            <a:r>
              <a:rPr lang="en-US" sz="4000" dirty="0" smtClean="0"/>
              <a:t>bjectives </a:t>
            </a:r>
            <a:endParaRPr lang="en-US" sz="4000" dirty="0" smtClean="0">
              <a:cs typeface="Arial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739775" y="2676525"/>
            <a:ext cx="7662863" cy="3267075"/>
          </a:xfrm>
        </p:spPr>
        <p:txBody>
          <a:bodyPr/>
          <a:lstStyle/>
          <a:p>
            <a:pPr lvl="0">
              <a:spcAft>
                <a:spcPts val="600"/>
              </a:spcAft>
              <a:buFont typeface="Times"/>
              <a:buChar char="•"/>
              <a:tabLst>
                <a:tab pos="457200" algn="l"/>
              </a:tabLst>
            </a:pPr>
            <a:r>
              <a:rPr lang="en-US" sz="3200" dirty="0" smtClean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advise </a:t>
            </a:r>
            <a:r>
              <a:rPr lang="en-US" sz="3200" dirty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the </a:t>
            </a:r>
            <a:r>
              <a:rPr lang="en-US" sz="3200" u="sng" dirty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research community</a:t>
            </a:r>
            <a:r>
              <a:rPr lang="en-US" sz="3200" dirty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 on the needs of the local community and the appropriateness of proposed HIV research</a:t>
            </a:r>
            <a:endParaRPr lang="en-US" sz="3200" dirty="0">
              <a:solidFill>
                <a:schemeClr val="tx1"/>
              </a:solidFill>
              <a:latin typeface="Cambria"/>
              <a:ea typeface="ＭＳ 明朝"/>
              <a:cs typeface="Times New Roman"/>
            </a:endParaRPr>
          </a:p>
          <a:p>
            <a:pPr lvl="0">
              <a:spcAft>
                <a:spcPts val="600"/>
              </a:spcAft>
              <a:buFont typeface="Times"/>
              <a:buChar char="•"/>
              <a:tabLst>
                <a:tab pos="457200" algn="l"/>
              </a:tabLst>
            </a:pPr>
            <a:r>
              <a:rPr lang="en-US" sz="3200" dirty="0" smtClean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advise </a:t>
            </a:r>
            <a:r>
              <a:rPr lang="en-US" sz="3200" dirty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the </a:t>
            </a:r>
            <a:r>
              <a:rPr lang="en-US" sz="3200" u="sng" dirty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PLHIV community</a:t>
            </a:r>
            <a:r>
              <a:rPr lang="en-US" sz="3200" dirty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 on the aims and expectations of </a:t>
            </a:r>
            <a:r>
              <a:rPr lang="en-US" sz="3200" dirty="0" smtClean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research proposals </a:t>
            </a:r>
            <a:r>
              <a:rPr lang="en-US" sz="3200" dirty="0">
                <a:solidFill>
                  <a:schemeClr val="tx1"/>
                </a:solidFill>
                <a:latin typeface="Calibri"/>
                <a:ea typeface="Calibri"/>
                <a:cs typeface="Tahoma"/>
              </a:rPr>
              <a:t>and the appropriateness of the research</a:t>
            </a:r>
            <a:endParaRPr lang="en-US" sz="3200" dirty="0">
              <a:solidFill>
                <a:schemeClr val="tx1"/>
              </a:solidFill>
              <a:effectLst/>
              <a:latin typeface="Cambria"/>
              <a:ea typeface="ＭＳ 明朝"/>
              <a:cs typeface="Times New Roman"/>
            </a:endParaRPr>
          </a:p>
        </p:txBody>
      </p:sp>
      <p:pic>
        <p:nvPicPr>
          <p:cNvPr id="11268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8352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Biomedical HIV prevention strategies </a:t>
            </a:r>
            <a:endParaRPr lang="en-US" sz="4000" dirty="0" smtClean="0">
              <a:cs typeface="Arial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000000"/>
                </a:solidFill>
                <a:latin typeface="Calibri"/>
                <a:cs typeface="Calibri"/>
              </a:rPr>
              <a:t>V</a:t>
            </a:r>
            <a:r>
              <a:rPr lang="en-US" sz="3200" dirty="0" smtClean="0">
                <a:solidFill>
                  <a:srgbClr val="000000"/>
                </a:solidFill>
                <a:latin typeface="Calibri"/>
                <a:cs typeface="Calibri"/>
              </a:rPr>
              <a:t>accines </a:t>
            </a:r>
            <a:endParaRPr lang="en-US" sz="32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n-US" sz="3200" dirty="0">
                <a:solidFill>
                  <a:srgbClr val="000000"/>
                </a:solidFill>
                <a:latin typeface="Calibri"/>
                <a:cs typeface="Calibri"/>
              </a:rPr>
              <a:t>O</a:t>
            </a:r>
            <a:r>
              <a:rPr lang="en-US" sz="3200" dirty="0" smtClean="0">
                <a:solidFill>
                  <a:srgbClr val="000000"/>
                </a:solidFill>
                <a:latin typeface="Calibri"/>
                <a:cs typeface="Calibri"/>
              </a:rPr>
              <a:t>ral </a:t>
            </a:r>
            <a:r>
              <a:rPr lang="en-US" sz="3200" dirty="0" err="1" smtClean="0">
                <a:solidFill>
                  <a:srgbClr val="000000"/>
                </a:solidFill>
                <a:latin typeface="Calibri"/>
                <a:cs typeface="Calibri"/>
              </a:rPr>
              <a:t>PrEP</a:t>
            </a:r>
            <a:r>
              <a:rPr lang="en-US" sz="3200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Calibri"/>
                <a:cs typeface="Calibri"/>
              </a:rPr>
              <a:t>and </a:t>
            </a:r>
            <a:r>
              <a:rPr lang="en-US" sz="3200" dirty="0" smtClean="0">
                <a:solidFill>
                  <a:srgbClr val="000000"/>
                </a:solidFill>
                <a:latin typeface="Calibri"/>
                <a:cs typeface="Calibri"/>
              </a:rPr>
              <a:t>PEP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Calibri"/>
                <a:cs typeface="Calibri"/>
              </a:rPr>
              <a:t>ARV-based topical </a:t>
            </a:r>
            <a:r>
              <a:rPr lang="en-US" sz="3200" dirty="0">
                <a:solidFill>
                  <a:srgbClr val="000000"/>
                </a:solidFill>
                <a:latin typeface="Calibri"/>
                <a:cs typeface="Calibri"/>
              </a:rPr>
              <a:t>vaginal and rectal </a:t>
            </a:r>
            <a:r>
              <a:rPr lang="en-US" sz="3200" dirty="0" err="1" smtClean="0">
                <a:solidFill>
                  <a:srgbClr val="000000"/>
                </a:solidFill>
                <a:latin typeface="Calibri"/>
                <a:cs typeface="Calibri"/>
              </a:rPr>
              <a:t>microbicides</a:t>
            </a:r>
            <a:endParaRPr lang="en-US" sz="32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Calibri"/>
                <a:cs typeface="Calibri"/>
              </a:rPr>
              <a:t>Treatment </a:t>
            </a:r>
            <a:r>
              <a:rPr lang="en-US" sz="3200" dirty="0">
                <a:solidFill>
                  <a:srgbClr val="000000"/>
                </a:solidFill>
                <a:latin typeface="Calibri"/>
                <a:cs typeface="Calibri"/>
              </a:rPr>
              <a:t>as </a:t>
            </a:r>
            <a:r>
              <a:rPr lang="en-US" sz="3200" dirty="0" smtClean="0">
                <a:solidFill>
                  <a:srgbClr val="000000"/>
                </a:solidFill>
                <a:latin typeface="Calibri"/>
                <a:cs typeface="Calibri"/>
              </a:rPr>
              <a:t>Prevention </a:t>
            </a:r>
            <a:endParaRPr lang="en-US" sz="32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11268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8510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Effective prevention strategies for MSM and CSW are </a:t>
            </a:r>
            <a:endParaRPr lang="en-US" sz="4000" dirty="0" smtClean="0">
              <a:cs typeface="Arial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omprehensive and complementary</a:t>
            </a:r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evidence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-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based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b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ased on Human Rights principles</a:t>
            </a: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w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ithout moralistic or judgmental attitudes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d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esigned to i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nclude and empower target populations</a:t>
            </a: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ommunity-based and peer-to-peer</a:t>
            </a:r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sz="32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11268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76856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HIV Vaccine</a:t>
            </a:r>
            <a:endParaRPr lang="en-US" sz="4000" dirty="0" smtClean="0">
              <a:cs typeface="Arial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potentially the i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deal “magic bullet” for prevention</a:t>
            </a:r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challenges for uptake/access for adequate population coverage 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u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nlikely 100% effective =&gt; complementary tool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Merck STEP trial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Thailand study with ALVAC/AIDSVAX combination</a:t>
            </a:r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sz="32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11268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3679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err="1" smtClean="0"/>
              <a:t>Microbicides</a:t>
            </a:r>
            <a:endParaRPr lang="en-US" sz="4000" dirty="0" smtClean="0">
              <a:cs typeface="Arial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ntimicrobial agents unsuccessful so far (</a:t>
            </a:r>
            <a:r>
              <a:rPr lang="en-US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eg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lang="en-US" sz="2000" dirty="0">
                <a:solidFill>
                  <a:schemeClr val="tx1"/>
                </a:solidFill>
                <a:latin typeface="Calibri"/>
                <a:cs typeface="Calibri"/>
              </a:rPr>
              <a:t>Nonoxynal-</a:t>
            </a:r>
            <a:r>
              <a:rPr lang="en-US" sz="2000" dirty="0" smtClean="0">
                <a:solidFill>
                  <a:schemeClr val="tx1"/>
                </a:solidFill>
                <a:latin typeface="Calibri"/>
                <a:cs typeface="Calibri"/>
              </a:rPr>
              <a:t>9) </a:t>
            </a:r>
            <a:endParaRPr lang="en-US" sz="20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p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romising ARV-based topical vaginal/rectal </a:t>
            </a:r>
            <a:r>
              <a:rPr lang="en-US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microbicides</a:t>
            </a:r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CAPRISA 004 study in South Africa (vaginal gel, TDF)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CROI 2011: MTN 006 study (rectal gel, TDF)</a:t>
            </a: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c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hallenges: 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adherence requirements, drug 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resistance?, 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less than 100% efficacy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g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reat potential for MSM and CSW</a:t>
            </a:r>
            <a:endParaRPr lang="en-US"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sz="32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11268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3469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ARV treatment as prevention</a:t>
            </a:r>
            <a:endParaRPr lang="en-US" sz="4000" dirty="0" smtClean="0">
              <a:cs typeface="Arial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s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uppressed viral load =&gt; reduced infectiousness</a:t>
            </a:r>
            <a:endParaRPr lang="en-US" sz="2000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ART = effective </a:t>
            </a:r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component of a multilevel prevention 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effort</a:t>
            </a: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a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dherence is critical</a:t>
            </a: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lower vigilance for protective 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behaviors?</a:t>
            </a: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b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arriers to access for hard-to-reach populations</a:t>
            </a:r>
          </a:p>
          <a:p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sz="32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11268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958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Pre- and Post-</a:t>
            </a:r>
            <a:r>
              <a:rPr lang="en-US" sz="4000" dirty="0" err="1"/>
              <a:t>E</a:t>
            </a:r>
            <a:r>
              <a:rPr lang="en-US" sz="4000" dirty="0" err="1" smtClean="0"/>
              <a:t>xposture</a:t>
            </a:r>
            <a:r>
              <a:rPr lang="en-US" sz="4000" dirty="0" smtClean="0"/>
              <a:t> Prophylaxis</a:t>
            </a:r>
            <a:endParaRPr lang="en-US" sz="4000" dirty="0" smtClean="0">
              <a:cs typeface="Arial" charset="0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PEP: occupational AND non-occupational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Long-term side effects and resistance?</a:t>
            </a:r>
          </a:p>
          <a:p>
            <a:r>
              <a:rPr lang="en-US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PrEP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 with TDF/FTC, </a:t>
            </a:r>
            <a:r>
              <a:rPr lang="en-US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maraviroc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US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raltegravir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, …</a:t>
            </a:r>
          </a:p>
          <a:p>
            <a:r>
              <a:rPr lang="en-US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PrEP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 target populations? High-risk MSM?</a:t>
            </a:r>
          </a:p>
          <a:p>
            <a:r>
              <a:rPr lang="en-US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iPrEx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 study with TDF/FTC (MSM): 44%-90% effective</a:t>
            </a:r>
          </a:p>
          <a:p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Who will pay/reimburse for </a:t>
            </a:r>
            <a:r>
              <a:rPr lang="en-US" sz="2000" dirty="0" err="1" smtClean="0">
                <a:solidFill>
                  <a:srgbClr val="000000"/>
                </a:solidFill>
                <a:latin typeface="Calibri"/>
                <a:cs typeface="Calibri"/>
              </a:rPr>
              <a:t>PrEP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? Differential pricing?</a:t>
            </a:r>
          </a:p>
          <a:p>
            <a:r>
              <a:rPr lang="en-US" sz="2000" dirty="0">
                <a:solidFill>
                  <a:srgbClr val="000000"/>
                </a:solidFill>
                <a:latin typeface="Calibri"/>
                <a:cs typeface="Calibri"/>
              </a:rPr>
              <a:t>PEP does not necessarily lead to an increase in high-risk </a:t>
            </a:r>
            <a:r>
              <a:rPr lang="en-US" sz="2000" dirty="0" smtClean="0">
                <a:solidFill>
                  <a:srgbClr val="000000"/>
                </a:solidFill>
                <a:latin typeface="Calibri"/>
                <a:cs typeface="Calibri"/>
              </a:rPr>
              <a:t>behavior</a:t>
            </a:r>
            <a:r>
              <a:rPr lang="en-US" sz="2000" dirty="0" smtClean="0"/>
              <a:t>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n-US" sz="320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11268" name="Picture 3" descr="logo-EATG-contou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86700" y="5943600"/>
            <a:ext cx="1181100" cy="703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2325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2192</TotalTime>
  <Words>460</Words>
  <Application>Microsoft Macintosh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Genesis</vt:lpstr>
      <vt:lpstr>Biomedical HIV Prevention strategies </vt:lpstr>
      <vt:lpstr>EATG Mission</vt:lpstr>
      <vt:lpstr>ECAB objectives </vt:lpstr>
      <vt:lpstr>Biomedical HIV prevention strategies </vt:lpstr>
      <vt:lpstr>Effective prevention strategies for MSM and CSW are </vt:lpstr>
      <vt:lpstr>HIV Vaccine</vt:lpstr>
      <vt:lpstr>Microbicides</vt:lpstr>
      <vt:lpstr>ARV treatment as prevention</vt:lpstr>
      <vt:lpstr>Pre- and Post-Exposture Prophylaxis</vt:lpstr>
      <vt:lpstr>Acknowledgements</vt:lpstr>
    </vt:vector>
  </TitlesOfParts>
  <Company>EATG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Putting Patients First  and working with Patients Organisations</dc:title>
  <dc:creator>Smiljka de Lussigny</dc:creator>
  <cp:lastModifiedBy>Wim Vandevelde</cp:lastModifiedBy>
  <cp:revision>165</cp:revision>
  <dcterms:created xsi:type="dcterms:W3CDTF">2010-11-13T06:39:16Z</dcterms:created>
  <dcterms:modified xsi:type="dcterms:W3CDTF">2011-03-28T13:11:40Z</dcterms:modified>
</cp:coreProperties>
</file>